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76" r:id="rId2"/>
    <p:sldId id="420" r:id="rId3"/>
    <p:sldId id="320" r:id="rId4"/>
    <p:sldId id="409" r:id="rId5"/>
    <p:sldId id="432" r:id="rId6"/>
    <p:sldId id="322" r:id="rId7"/>
    <p:sldId id="433" r:id="rId8"/>
    <p:sldId id="407" r:id="rId9"/>
    <p:sldId id="406" r:id="rId10"/>
    <p:sldId id="421" r:id="rId11"/>
    <p:sldId id="438" r:id="rId12"/>
    <p:sldId id="439" r:id="rId13"/>
    <p:sldId id="440" r:id="rId14"/>
    <p:sldId id="441" r:id="rId15"/>
    <p:sldId id="419" r:id="rId16"/>
    <p:sldId id="418" r:id="rId17"/>
    <p:sldId id="423" r:id="rId18"/>
    <p:sldId id="424" r:id="rId19"/>
    <p:sldId id="411" r:id="rId20"/>
    <p:sldId id="408" r:id="rId21"/>
    <p:sldId id="405" r:id="rId22"/>
    <p:sldId id="323" r:id="rId23"/>
    <p:sldId id="391" r:id="rId24"/>
    <p:sldId id="446" r:id="rId25"/>
    <p:sldId id="368" r:id="rId26"/>
    <p:sldId id="445" r:id="rId27"/>
    <p:sldId id="321" r:id="rId28"/>
    <p:sldId id="372" r:id="rId29"/>
    <p:sldId id="413" r:id="rId30"/>
    <p:sldId id="414" r:id="rId31"/>
    <p:sldId id="442" r:id="rId32"/>
    <p:sldId id="434" r:id="rId33"/>
    <p:sldId id="416" r:id="rId34"/>
    <p:sldId id="443" r:id="rId35"/>
    <p:sldId id="430" r:id="rId36"/>
    <p:sldId id="436" r:id="rId37"/>
    <p:sldId id="431" r:id="rId38"/>
    <p:sldId id="422" r:id="rId39"/>
    <p:sldId id="346" r:id="rId40"/>
    <p:sldId id="444" r:id="rId41"/>
    <p:sldId id="355" r:id="rId42"/>
  </p:sldIdLst>
  <p:sldSz cx="12188825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B84"/>
    <a:srgbClr val="F8B004"/>
    <a:srgbClr val="3965B1"/>
    <a:srgbClr val="3D90BC"/>
    <a:srgbClr val="4D4D4D"/>
    <a:srgbClr val="56C5FF"/>
    <a:srgbClr val="3C8FBB"/>
    <a:srgbClr val="487DD1"/>
    <a:srgbClr val="86B2CF"/>
    <a:srgbClr val="001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3979" autoAdjust="0"/>
  </p:normalViewPr>
  <p:slideViewPr>
    <p:cSldViewPr showGuides="1">
      <p:cViewPr varScale="1">
        <p:scale>
          <a:sx n="59" d="100"/>
          <a:sy n="59" d="100"/>
        </p:scale>
        <p:origin x="876" y="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2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4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3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5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8BBC8-2230-4264-A6E2-A52AD1E24E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1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1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1033-56B5-A0A1-8A49-45AEEDD3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7C492-B5EB-DC34-30C1-C585E3F32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9A07D-FB82-871D-B652-F30F6C5C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9181-830D-B2E1-7EF5-53042056B0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70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9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exceltraining.com/Registration-Form/Advanced-MS-Exce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exceltraining.com/Registration-Form/Advanced-MS-Exce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exceltraining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6BDF57-E4B6-D3A8-05CE-ED8483014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55516"/>
      </p:ext>
    </p:extLst>
  </p:cSld>
  <p:clrMapOvr>
    <a:masterClrMapping/>
  </p:clrMapOvr>
  <p:transition spd="slow">
    <p:plu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E0CE3-CD36-0BA9-5F32-1CD0B538152D}"/>
              </a:ext>
            </a:extLst>
          </p:cNvPr>
          <p:cNvSpPr txBox="1"/>
          <p:nvPr/>
        </p:nvSpPr>
        <p:spPr>
          <a:xfrm>
            <a:off x="379412" y="990600"/>
            <a:ext cx="10987007" cy="575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1: Manage Workbook</a:t>
            </a: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 (Interface/Tools/Options)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(Editing/Restricted sharing/ Book-Sheet-Cell Protection)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cut keys / Techniques)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2: Format/Cleaning Data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***2025 UPDATE***</a:t>
            </a: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 Formulas (Text/Trim/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IsText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/Right/Left/Mid/Upper/Lower/Proper/Len/Clean/Find)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Wrap rows/Wrap columns/Group By/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VStack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HStack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/Filter Unique/Distinct/Sequence/Sort/Substitute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Subtotal/Aggregate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 Fill/Fill Series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to Column (Fixed/Delimited)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Duplicate (By Conditional Formatting)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Keys/ Techniques)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AA248263-46AD-F295-B22F-7D09687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Sub-Modules</a:t>
            </a:r>
          </a:p>
        </p:txBody>
      </p:sp>
    </p:spTree>
    <p:extLst>
      <p:ext uri="{BB962C8B-B14F-4D97-AF65-F5344CB8AC3E}">
        <p14:creationId xmlns:p14="http://schemas.microsoft.com/office/powerpoint/2010/main" val="3692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E0CE3-CD36-0BA9-5F32-1CD0B538152D}"/>
              </a:ext>
            </a:extLst>
          </p:cNvPr>
          <p:cNvSpPr txBox="1"/>
          <p:nvPr/>
        </p:nvSpPr>
        <p:spPr>
          <a:xfrm>
            <a:off x="379412" y="1345607"/>
            <a:ext cx="10987007" cy="346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3: Manage Integrity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Validation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Group/Ungroup Data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Conditional Formatting (Simple/Advance)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Consolidations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Filtering (Simple/Advance)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Keys/ Techniques)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AA248263-46AD-F295-B22F-7D09687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Sub-Modules</a:t>
            </a:r>
          </a:p>
        </p:txBody>
      </p:sp>
    </p:spTree>
    <p:extLst>
      <p:ext uri="{BB962C8B-B14F-4D97-AF65-F5344CB8AC3E}">
        <p14:creationId xmlns:p14="http://schemas.microsoft.com/office/powerpoint/2010/main" val="24378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E0CE3-CD36-0BA9-5F32-1CD0B538152D}"/>
              </a:ext>
            </a:extLst>
          </p:cNvPr>
          <p:cNvSpPr txBox="1"/>
          <p:nvPr/>
        </p:nvSpPr>
        <p:spPr>
          <a:xfrm>
            <a:off x="379412" y="1345607"/>
            <a:ext cx="10987007" cy="2725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4: Logical and Lookup Formulas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***2025 UPDATE***</a:t>
            </a: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Logical Operation Functions (IF/IFS/OR/NOT/AND/SUMIFS/COUNTIFS/AVGIFS/MAXIFS/MINIFS/SWITCH)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Look-Ups (Fuzzy Lookup/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Vlook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-up/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Hlook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-up/Index/Match)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Intelligence (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Datedif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Networkdays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Troubleshoot Formulas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cut Keys/ Techniques)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AA248263-46AD-F295-B22F-7D09687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Sub-Modules</a:t>
            </a:r>
          </a:p>
        </p:txBody>
      </p:sp>
    </p:spTree>
    <p:extLst>
      <p:ext uri="{BB962C8B-B14F-4D97-AF65-F5344CB8AC3E}">
        <p14:creationId xmlns:p14="http://schemas.microsoft.com/office/powerpoint/2010/main" val="35710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E0CE3-CD36-0BA9-5F32-1CD0B538152D}"/>
              </a:ext>
            </a:extLst>
          </p:cNvPr>
          <p:cNvSpPr txBox="1"/>
          <p:nvPr/>
        </p:nvSpPr>
        <p:spPr>
          <a:xfrm>
            <a:off x="432000" y="1066007"/>
            <a:ext cx="10987007" cy="499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5: Formula Management with Copilot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***2025 UPDATE***</a:t>
            </a:r>
            <a:endParaRPr lang="en-US" sz="23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Predictive Analysis: Using Copilot for trend and pattern detection.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the leverage of COPILOT for Insights/Analysis/Interpretation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 Complex Calculation to enhance Productivity techniques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3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6: Managing Forecasting</a:t>
            </a: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If Analysis (Data Tables, Scenario Manager, Solver, Goal Seek)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7: Excel Power System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 – ETL (Extract Transform Load)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Daily Task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Table/Pivot Tables/Power Tables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cut Keys/ Techniques)</a:t>
            </a:r>
            <a:endParaRPr lang="en-US" sz="23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AA248263-46AD-F295-B22F-7D09687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Sub-Modules</a:t>
            </a:r>
          </a:p>
        </p:txBody>
      </p:sp>
    </p:spTree>
    <p:extLst>
      <p:ext uri="{BB962C8B-B14F-4D97-AF65-F5344CB8AC3E}">
        <p14:creationId xmlns:p14="http://schemas.microsoft.com/office/powerpoint/2010/main" val="31119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E0CE3-CD36-0BA9-5F32-1CD0B538152D}"/>
              </a:ext>
            </a:extLst>
          </p:cNvPr>
          <p:cNvSpPr txBox="1"/>
          <p:nvPr/>
        </p:nvSpPr>
        <p:spPr>
          <a:xfrm>
            <a:off x="379412" y="1345607"/>
            <a:ext cx="10987007" cy="233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8: Dashboard and Reporting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 discussion on types of visuals (KPI’s card/Charts/Visuals/Slicer/</a:t>
            </a:r>
            <a:r>
              <a:rPr lang="en-US" sz="23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Timeliner</a:t>
            </a:r>
            <a:endParaRPr lang="en-US" sz="23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Automated System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Automated Dashboards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Tips &amp; Tricks (Short cut Keys/ Techniques)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AA248263-46AD-F295-B22F-7D09687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Sub-Modules</a:t>
            </a:r>
          </a:p>
        </p:txBody>
      </p:sp>
    </p:spTree>
    <p:extLst>
      <p:ext uri="{BB962C8B-B14F-4D97-AF65-F5344CB8AC3E}">
        <p14:creationId xmlns:p14="http://schemas.microsoft.com/office/powerpoint/2010/main" val="26100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EA695-8C94-1A69-3C23-8D1A89C9B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32" y="685800"/>
            <a:ext cx="997856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2702-9A84-06DC-5F6B-486DDA35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76200"/>
            <a:ext cx="12190413" cy="914400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Demonstration of Advanced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6FD7-F1D6-B8AD-B554-64690594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42999"/>
            <a:ext cx="9134391" cy="4114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Referencing (Live Practical Exposure)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Summary Formation (Live Practical Exposure)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Pivot Data Summary (Live Practical Exposure)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3F11-D7E9-4A3C-AFFE-6554752E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1" y="-6927"/>
            <a:ext cx="9144001" cy="845127"/>
          </a:xfr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Recent Developments</a:t>
            </a:r>
          </a:p>
        </p:txBody>
      </p:sp>
      <p:pic>
        <p:nvPicPr>
          <p:cNvPr id="4" name="Finished Sample Video 2">
            <a:hlinkClick r:id="" action="ppaction://media"/>
            <a:extLst>
              <a:ext uri="{FF2B5EF4-FFF2-40B4-BE49-F238E27FC236}">
                <a16:creationId xmlns:a16="http://schemas.microsoft.com/office/drawing/2014/main" id="{47300656-5AA2-430D-A893-58BAEBC903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990600"/>
            <a:ext cx="9220199" cy="5029200"/>
          </a:xfrm>
        </p:spPr>
      </p:pic>
    </p:spTree>
    <p:extLst>
      <p:ext uri="{BB962C8B-B14F-4D97-AF65-F5344CB8AC3E}">
        <p14:creationId xmlns:p14="http://schemas.microsoft.com/office/powerpoint/2010/main" val="18390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E5C10-32A5-429F-B29E-868917DF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75DA9-5040-4CD9-85FC-E4ECCA8C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914400"/>
            <a:ext cx="10058398" cy="54748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CF2F13-5559-7957-79F6-FC0F573358C8}"/>
              </a:ext>
            </a:extLst>
          </p:cNvPr>
          <p:cNvSpPr txBox="1">
            <a:spLocks/>
          </p:cNvSpPr>
          <p:nvPr/>
        </p:nvSpPr>
        <p:spPr>
          <a:xfrm>
            <a:off x="303211" y="-6927"/>
            <a:ext cx="9144001" cy="8451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Recent Developments</a:t>
            </a:r>
            <a:endParaRPr lang="en-US" sz="43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29A0A-2B63-44D3-15E4-400EB762A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009721"/>
            <a:ext cx="9980613" cy="5614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63AE8-FC74-4B13-AACB-8BC1EDD98235}"/>
              </a:ext>
            </a:extLst>
          </p:cNvPr>
          <p:cNvSpPr/>
          <p:nvPr/>
        </p:nvSpPr>
        <p:spPr>
          <a:xfrm>
            <a:off x="455612" y="40596"/>
            <a:ext cx="5851282" cy="950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Dashboard Previews</a:t>
            </a:r>
          </a:p>
        </p:txBody>
      </p:sp>
    </p:spTree>
    <p:extLst>
      <p:ext uri="{BB962C8B-B14F-4D97-AF65-F5344CB8AC3E}">
        <p14:creationId xmlns:p14="http://schemas.microsoft.com/office/powerpoint/2010/main" val="31069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2012" y="921971"/>
            <a:ext cx="9182100" cy="18158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Advanced MS Excel: Business Intelligence with Data Visualization</a:t>
            </a:r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***2025 UPDATE***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5F05B2-016A-CFA2-C847-A936BD2DAFC5}"/>
              </a:ext>
            </a:extLst>
          </p:cNvPr>
          <p:cNvSpPr/>
          <p:nvPr/>
        </p:nvSpPr>
        <p:spPr>
          <a:xfrm>
            <a:off x="3732212" y="2895600"/>
            <a:ext cx="3886200" cy="3810000"/>
          </a:xfrm>
          <a:prstGeom prst="ellipse">
            <a:avLst/>
          </a:prstGeom>
          <a:gradFill>
            <a:gsLst>
              <a:gs pos="0">
                <a:srgbClr val="001D3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09365B-8ADE-222D-D108-ADF01967607B}"/>
              </a:ext>
            </a:extLst>
          </p:cNvPr>
          <p:cNvSpPr/>
          <p:nvPr/>
        </p:nvSpPr>
        <p:spPr>
          <a:xfrm>
            <a:off x="4069079" y="3230880"/>
            <a:ext cx="3200400" cy="3124200"/>
          </a:xfrm>
          <a:prstGeom prst="ellipse">
            <a:avLst/>
          </a:prstGeom>
          <a:solidFill>
            <a:srgbClr val="00132C"/>
          </a:solidFill>
          <a:ln>
            <a:solidFill>
              <a:srgbClr val="011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Orientation</a:t>
            </a:r>
          </a:p>
          <a:p>
            <a:pPr algn="ctr"/>
            <a:r>
              <a:rPr lang="en-US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DF30B-4890-90D5-EB99-9B85AE3FB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953342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FE673-0CA1-07D5-59EB-8F713681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212" y="1"/>
            <a:ext cx="1216024" cy="12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9431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573B-CC7C-476A-B537-B5CAD151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3E336-3E15-4402-BE71-C9361890C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" t="2210" b="12214"/>
          <a:stretch/>
        </p:blipFill>
        <p:spPr>
          <a:xfrm>
            <a:off x="1446212" y="1371600"/>
            <a:ext cx="9126370" cy="4448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663AE8-FC74-4B13-AACB-8BC1EDD98235}"/>
              </a:ext>
            </a:extLst>
          </p:cNvPr>
          <p:cNvSpPr/>
          <p:nvPr/>
        </p:nvSpPr>
        <p:spPr>
          <a:xfrm>
            <a:off x="455612" y="40596"/>
            <a:ext cx="5851282" cy="950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Dashboard Previews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E10911-5182-4800-BB5B-67FE40F95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7" t="37042" r="28878" b="22472"/>
          <a:stretch/>
        </p:blipFill>
        <p:spPr>
          <a:xfrm>
            <a:off x="2132012" y="2133600"/>
            <a:ext cx="76200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E22FA-FD28-44A6-9A5F-17A3D34AD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88513F-E090-8A81-240B-75B0FC66A640}"/>
              </a:ext>
            </a:extLst>
          </p:cNvPr>
          <p:cNvSpPr/>
          <p:nvPr/>
        </p:nvSpPr>
        <p:spPr>
          <a:xfrm>
            <a:off x="455612" y="40596"/>
            <a:ext cx="6715300" cy="950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Users by Needs</a:t>
            </a:r>
          </a:p>
        </p:txBody>
      </p:sp>
    </p:spTree>
    <p:extLst>
      <p:ext uri="{BB962C8B-B14F-4D97-AF65-F5344CB8AC3E}">
        <p14:creationId xmlns:p14="http://schemas.microsoft.com/office/powerpoint/2010/main" val="10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31812" y="984409"/>
            <a:ext cx="10896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demanded skills for employment across many industries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Certification in MS Excel opens many doors of opportunities for you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in a variety of business settings, from project management HR to Finance to anyone who is a Microsoft Excel expert is always in demand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295E4-285A-47F0-99DD-539E9B2156EF}"/>
              </a:ext>
            </a:extLst>
          </p:cNvPr>
          <p:cNvSpPr txBox="1"/>
          <p:nvPr/>
        </p:nvSpPr>
        <p:spPr>
          <a:xfrm>
            <a:off x="455612" y="304800"/>
            <a:ext cx="11963400" cy="68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Sure Skill for Every Professional</a:t>
            </a:r>
            <a:endParaRPr lang="en-US" sz="43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A95DF-4842-4461-88EE-4E9EF27CF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FD5BE89-E9D2-450E-B4DC-06062C547441}"/>
              </a:ext>
            </a:extLst>
          </p:cNvPr>
          <p:cNvSpPr txBox="1"/>
          <p:nvPr/>
        </p:nvSpPr>
        <p:spPr>
          <a:xfrm>
            <a:off x="455612" y="304800"/>
            <a:ext cx="112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Emerging Career Paths – Are We Ready?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5D886-180C-4ABA-96C3-B6EAEF68E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7" b="92372"/>
          <a:stretch/>
        </p:blipFill>
        <p:spPr>
          <a:xfrm>
            <a:off x="0" y="951131"/>
            <a:ext cx="1302107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245A1-FD84-8D9C-74AB-D604CFE4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107" y="998748"/>
            <a:ext cx="597453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CF9DE-2549-DD64-3A90-BBCF96BCB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36C47E-9372-FFD4-1CCD-CDDD7F567CFF}"/>
              </a:ext>
            </a:extLst>
          </p:cNvPr>
          <p:cNvSpPr txBox="1"/>
          <p:nvPr/>
        </p:nvSpPr>
        <p:spPr>
          <a:xfrm>
            <a:off x="455612" y="304800"/>
            <a:ext cx="112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Emerging Career Paths – Are We Ready?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D5BB0F-7DF1-E4D4-BC4B-7FDF32DF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7" b="92372"/>
          <a:stretch/>
        </p:blipFill>
        <p:spPr>
          <a:xfrm>
            <a:off x="0" y="990600"/>
            <a:ext cx="1302107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2142A-5456-D927-08C6-C78DD908C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74D42-1A81-0187-2343-FD8AD6CB2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83" y="1597462"/>
            <a:ext cx="11551229" cy="31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60B85D-3876-4C3A-8C2D-F2DC6B8C80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608697-DC99-8D9F-6378-C60263A5A364}"/>
              </a:ext>
            </a:extLst>
          </p:cNvPr>
          <p:cNvSpPr txBox="1"/>
          <p:nvPr/>
        </p:nvSpPr>
        <p:spPr>
          <a:xfrm>
            <a:off x="379412" y="1365409"/>
            <a:ext cx="10896599" cy="452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FINTECH training firm and consultancy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Vision: To bridge the skills gap through industry-academia linkages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Registered with Sindh Technical Education and Vocational Training Authority, Government of Sindh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Affiliated with Trade Testing Board, Government of Sindh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Official training partner with NAVTTC, Govt. of Pakistan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4090F-AEE7-0082-7150-2F3CD4F78563}"/>
              </a:ext>
            </a:extLst>
          </p:cNvPr>
          <p:cNvSpPr txBox="1"/>
          <p:nvPr/>
        </p:nvSpPr>
        <p:spPr>
          <a:xfrm>
            <a:off x="455612" y="304800"/>
            <a:ext cx="11963400" cy="68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YouExcel</a:t>
            </a:r>
            <a:endParaRPr lang="en-US" sz="43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60B85D-3876-4C3A-8C2D-F2DC6B8C80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4090F-AEE7-0082-7150-2F3CD4F78563}"/>
              </a:ext>
            </a:extLst>
          </p:cNvPr>
          <p:cNvSpPr txBox="1"/>
          <p:nvPr/>
        </p:nvSpPr>
        <p:spPr>
          <a:xfrm>
            <a:off x="455612" y="304800"/>
            <a:ext cx="11963400" cy="128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Government Endorsed QR Code based Certificate</a:t>
            </a:r>
          </a:p>
        </p:txBody>
      </p:sp>
      <p:pic>
        <p:nvPicPr>
          <p:cNvPr id="4" name="Picture 3" descr="A certificate of completion with a logo&#10;&#10;Description automatically generated">
            <a:extLst>
              <a:ext uri="{FF2B5EF4-FFF2-40B4-BE49-F238E27FC236}">
                <a16:creationId xmlns:a16="http://schemas.microsoft.com/office/drawing/2014/main" id="{09C0C1AC-44E7-E6BD-B3FB-D7C05F9E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7" y="1584350"/>
            <a:ext cx="7379322" cy="5121250"/>
          </a:xfrm>
          <a:prstGeom prst="rect">
            <a:avLst/>
          </a:prstGeom>
        </p:spPr>
      </p:pic>
      <p:pic>
        <p:nvPicPr>
          <p:cNvPr id="5" name="Picture 4" descr="A close-up of a stamp&#10;&#10;Description automatically generated">
            <a:extLst>
              <a:ext uri="{FF2B5EF4-FFF2-40B4-BE49-F238E27FC236}">
                <a16:creationId xmlns:a16="http://schemas.microsoft.com/office/drawing/2014/main" id="{D26FE2F0-EE81-0C46-1EA6-EF1A72879E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8" b="56632"/>
          <a:stretch/>
        </p:blipFill>
        <p:spPr>
          <a:xfrm>
            <a:off x="7975165" y="1600200"/>
            <a:ext cx="3563693" cy="297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B06FAF-5ED1-C8C2-8691-2E9B7E198B6C}"/>
              </a:ext>
            </a:extLst>
          </p:cNvPr>
          <p:cNvSpPr/>
          <p:nvPr/>
        </p:nvSpPr>
        <p:spPr>
          <a:xfrm>
            <a:off x="3413760" y="4594720"/>
            <a:ext cx="1798320" cy="20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BE0CF7-BCAD-48D6-9D3C-42890F9215DA}"/>
              </a:ext>
            </a:extLst>
          </p:cNvPr>
          <p:cNvSpPr txBox="1"/>
          <p:nvPr/>
        </p:nvSpPr>
        <p:spPr>
          <a:xfrm>
            <a:off x="-382588" y="76200"/>
            <a:ext cx="11353800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Facilitators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9C1E6C-1395-4AB4-968E-C6F41B8F8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4F605-E04D-2CD7-8422-33782DFCC5E8}"/>
              </a:ext>
            </a:extLst>
          </p:cNvPr>
          <p:cNvSpPr txBox="1"/>
          <p:nvPr/>
        </p:nvSpPr>
        <p:spPr>
          <a:xfrm>
            <a:off x="74612" y="619227"/>
            <a:ext cx="8991600" cy="611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Farhan Shahid Qazi 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Founder &amp; Chief Visionary Officer at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YouExcel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is ACCA Member holding BSc Applied Accounting from Oxford Brookes Uni, UK. He has achieved Train the Trainer certificate by the Association of Talent Development (ATD), USA.  He is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convenor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Skills Development Central SC at FPCCI.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Farhan’s cross-cultural international business exposure of over 10 years working in London and in Dubai in a Fortune 500 company has enabled him to positively influence youth on achieving their career goals and learning employability skills through his educational entrepreneurial venture registered as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YouExcel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2D1FD-AF2C-6EC6-4784-A5D5610FD467}"/>
              </a:ext>
            </a:extLst>
          </p:cNvPr>
          <p:cNvSpPr txBox="1"/>
          <p:nvPr/>
        </p:nvSpPr>
        <p:spPr>
          <a:xfrm>
            <a:off x="9066212" y="3721063"/>
            <a:ext cx="2820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Farhan Shahid Qazi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Founder &amp; CVO - YouExcel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ACCA Member, UK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BSc Applied Accounting, UK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ATD Verified Trainer, USA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A1C0-61DD-2D45-14E3-A85323402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76" y="685800"/>
            <a:ext cx="2688336" cy="30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95108A-0532-41E7-A1CA-2B0E4D3FE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C6D7F-EB39-21FD-96B9-12CAE5CB5F84}"/>
              </a:ext>
            </a:extLst>
          </p:cNvPr>
          <p:cNvSpPr txBox="1"/>
          <p:nvPr/>
        </p:nvSpPr>
        <p:spPr>
          <a:xfrm>
            <a:off x="379412" y="1221371"/>
            <a:ext cx="8991600" cy="574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Uzair Rasheed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Experienced business and data analyst consultant, associated with many industries like FMCG, Retail, Textile, HR, IT, Telecommunication, Banking, and NGO.</a:t>
            </a:r>
          </a:p>
          <a:p>
            <a:pPr algn="just">
              <a:lnSpc>
                <a:spcPct val="150000"/>
              </a:lnSpc>
            </a:pPr>
            <a:endParaRPr lang="en-US" sz="2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is currently associated with Systems Limited and previously served at Hilal Food Group Pvt Ltd, in the capacity of Associate Manager – Business Intelligence, further he is serving as a seasonal consultant in Arthur Lawrence Group LLC (USA) as a Business Analyst.</a:t>
            </a:r>
          </a:p>
          <a:p>
            <a:pPr algn="just">
              <a:lnSpc>
                <a:spcPct val="150000"/>
              </a:lnSpc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6A35B-DC14-A315-128B-BF1D62435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219" y="1137715"/>
            <a:ext cx="2286000" cy="230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8EB4A-6F1C-0E84-BC1E-D16698770D25}"/>
              </a:ext>
            </a:extLst>
          </p:cNvPr>
          <p:cNvSpPr txBox="1"/>
          <p:nvPr/>
        </p:nvSpPr>
        <p:spPr>
          <a:xfrm>
            <a:off x="9445624" y="3721063"/>
            <a:ext cx="2820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Uzair Rasheed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 Effective Trainer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YouExcel</a:t>
            </a:r>
          </a:p>
          <a:p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Masters Degree Holder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9AC81-D020-870E-D3C3-76326D660706}"/>
              </a:ext>
            </a:extLst>
          </p:cNvPr>
          <p:cNvSpPr txBox="1"/>
          <p:nvPr/>
        </p:nvSpPr>
        <p:spPr>
          <a:xfrm>
            <a:off x="-382588" y="76200"/>
            <a:ext cx="11353800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Facilitators</a:t>
            </a:r>
          </a:p>
        </p:txBody>
      </p:sp>
    </p:spTree>
    <p:extLst>
      <p:ext uri="{BB962C8B-B14F-4D97-AF65-F5344CB8AC3E}">
        <p14:creationId xmlns:p14="http://schemas.microsoft.com/office/powerpoint/2010/main" val="32584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A7630-504A-4B39-896E-43946510F693}"/>
              </a:ext>
            </a:extLst>
          </p:cNvPr>
          <p:cNvSpPr txBox="1"/>
          <p:nvPr/>
        </p:nvSpPr>
        <p:spPr>
          <a:xfrm>
            <a:off x="303212" y="-28039"/>
            <a:ext cx="11963400" cy="132343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Partnership with NAVTTC, </a:t>
            </a:r>
          </a:p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Govt. of Pakistan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50743-724F-06E3-11C7-AB0F7F9D6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212" y="1287527"/>
            <a:ext cx="7466287" cy="5494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E6C71-3F05-7131-9440-28A06C3D0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3212" y="130314"/>
            <a:ext cx="11353800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0D4A3-BCD6-4221-A133-0C14D7C72C35}"/>
              </a:ext>
            </a:extLst>
          </p:cNvPr>
          <p:cNvSpPr/>
          <p:nvPr/>
        </p:nvSpPr>
        <p:spPr>
          <a:xfrm>
            <a:off x="684212" y="1066800"/>
            <a:ext cx="10820400" cy="5410200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Glance of Professional MS Excel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Learn MS Excel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Salient Features of MS Excel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Outcomes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by Sub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Recent Developments In Dashboard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Practical Exposure 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Emerging Career paths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YouExcel and Training Facilitator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Schedule and Fee with </a:t>
            </a:r>
            <a:r>
              <a:rPr lang="en-US" sz="2400" b="1" i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Offer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FD356-0112-41E4-A33F-66145E980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71C77-6F01-435A-941E-FE7128F59C40}"/>
              </a:ext>
            </a:extLst>
          </p:cNvPr>
          <p:cNvSpPr txBox="1"/>
          <p:nvPr/>
        </p:nvSpPr>
        <p:spPr>
          <a:xfrm>
            <a:off x="646906" y="320814"/>
            <a:ext cx="10676990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89D8A-618A-7407-9899-C2E5EB91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920363"/>
            <a:ext cx="4269970" cy="593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8FBDD-5519-DE1B-EFCA-CAE4A38F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42" y="838200"/>
            <a:ext cx="4269970" cy="601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B12B85-2E79-0335-6ABA-CF035D231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6914D-3CAE-45F6-9656-B33CC54AA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9" y="5799"/>
            <a:ext cx="11687045" cy="6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D7A31-77E9-46D3-A1EB-195723235BB1}"/>
              </a:ext>
            </a:extLst>
          </p:cNvPr>
          <p:cNvSpPr txBox="1"/>
          <p:nvPr/>
        </p:nvSpPr>
        <p:spPr>
          <a:xfrm>
            <a:off x="608012" y="130314"/>
            <a:ext cx="10830477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Corporate Portfolio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4B0B6-FCCB-CA32-6E9E-BC71937AF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870857"/>
            <a:ext cx="10080307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D7A31-77E9-46D3-A1EB-195723235BB1}"/>
              </a:ext>
            </a:extLst>
          </p:cNvPr>
          <p:cNvSpPr txBox="1"/>
          <p:nvPr/>
        </p:nvSpPr>
        <p:spPr>
          <a:xfrm>
            <a:off x="608012" y="320815"/>
            <a:ext cx="10830477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Portfolio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4EB45-8D2E-1491-9980-DA23CBDB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9" y="1028701"/>
            <a:ext cx="11049000" cy="5800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3CDC8-1E86-DA73-721E-C54DAEE19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DEC8D-19EB-C073-9646-9C124661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52312"/>
            <a:ext cx="4991147" cy="660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7933-6B58-092A-2E78-035DE920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6"/>
          <a:stretch/>
        </p:blipFill>
        <p:spPr>
          <a:xfrm>
            <a:off x="6018212" y="228600"/>
            <a:ext cx="57626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54EA2-1BAA-CCA9-1C13-FAA5545440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3" y="994716"/>
            <a:ext cx="10607889" cy="5025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D7A31-77E9-46D3-A1EB-195723235BB1}"/>
              </a:ext>
            </a:extLst>
          </p:cNvPr>
          <p:cNvSpPr txBox="1"/>
          <p:nvPr/>
        </p:nvSpPr>
        <p:spPr>
          <a:xfrm>
            <a:off x="608012" y="130314"/>
            <a:ext cx="10830477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Customized LMS Interface Preview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608012" y="1752600"/>
            <a:ext cx="3124200" cy="39624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60812" y="1905000"/>
            <a:ext cx="6553200" cy="3429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6212" y="994716"/>
            <a:ext cx="6553200" cy="30068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5305" b="19220"/>
          <a:stretch/>
        </p:blipFill>
        <p:spPr>
          <a:xfrm>
            <a:off x="74613" y="4158220"/>
            <a:ext cx="3733800" cy="22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2988-97C3-5FBC-4975-69EC42F7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A7FED8-9BD2-5C63-DAFD-942674D72698}"/>
              </a:ext>
            </a:extLst>
          </p:cNvPr>
          <p:cNvSpPr txBox="1"/>
          <p:nvPr/>
        </p:nvSpPr>
        <p:spPr>
          <a:xfrm>
            <a:off x="1118265" y="1447800"/>
            <a:ext cx="8382000" cy="74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11044-63C6-1C9A-F293-95F5F1417BC6}"/>
              </a:ext>
            </a:extLst>
          </p:cNvPr>
          <p:cNvSpPr txBox="1"/>
          <p:nvPr/>
        </p:nvSpPr>
        <p:spPr>
          <a:xfrm>
            <a:off x="0" y="381000"/>
            <a:ext cx="8990012" cy="590931"/>
          </a:xfrm>
          <a:prstGeom prst="rect">
            <a:avLst/>
          </a:prstGeom>
          <a:solidFill>
            <a:srgbClr val="FFC00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wrap="square">
            <a:spAutoFit/>
          </a:bodyPr>
          <a:lstStyle>
            <a:defPPr>
              <a:defRPr lang="en-US"/>
            </a:defPPr>
            <a:lvl1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600" b="1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88C34-FAE1-A819-AF3F-CDC92D49C2E5}"/>
              </a:ext>
            </a:extLst>
          </p:cNvPr>
          <p:cNvSpPr txBox="1"/>
          <p:nvPr/>
        </p:nvSpPr>
        <p:spPr>
          <a:xfrm>
            <a:off x="760412" y="2308983"/>
            <a:ext cx="10820400" cy="2186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Sunday starting from: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Sunday 19-January-2025 | 11:00AM-02:00PM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 Hours  in 2 Months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78AEB-B35C-7F42-795A-4A408A242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A6793-C4EE-8660-3A22-ACA089F91A5A}"/>
              </a:ext>
            </a:extLst>
          </p:cNvPr>
          <p:cNvSpPr txBox="1"/>
          <p:nvPr/>
        </p:nvSpPr>
        <p:spPr>
          <a:xfrm>
            <a:off x="731114" y="1371600"/>
            <a:ext cx="8944697" cy="590931"/>
          </a:xfrm>
          <a:prstGeom prst="rect">
            <a:avLst/>
          </a:prstGeom>
          <a:solidFill>
            <a:srgbClr val="064B84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wrap="square">
            <a:spAutoFit/>
          </a:bodyPr>
          <a:lstStyle>
            <a:defPPr>
              <a:defRPr lang="en-US"/>
            </a:defPPr>
            <a:lvl1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600" b="1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Become Advanced MS Excel Expert</a:t>
            </a:r>
          </a:p>
        </p:txBody>
      </p:sp>
    </p:spTree>
    <p:extLst>
      <p:ext uri="{BB962C8B-B14F-4D97-AF65-F5344CB8AC3E}">
        <p14:creationId xmlns:p14="http://schemas.microsoft.com/office/powerpoint/2010/main" val="3111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057400"/>
            <a:ext cx="8001000" cy="2929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212" y="5943600"/>
            <a:ext cx="123759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AEDD89-62A0-478D-B7AE-B1C278E0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87F5CC-D596-F846-08D4-D3DD9C6A57C5}"/>
              </a:ext>
            </a:extLst>
          </p:cNvPr>
          <p:cNvSpPr/>
          <p:nvPr/>
        </p:nvSpPr>
        <p:spPr>
          <a:xfrm>
            <a:off x="7937" y="3276600"/>
            <a:ext cx="12180888" cy="3733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Investment: </a:t>
            </a:r>
            <a:r>
              <a:rPr lang="en-US" sz="2400" strike="sngStrike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PKR 11,000/- per month </a:t>
            </a:r>
            <a:r>
              <a:rPr lang="en-US" sz="2400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US" sz="2400" strike="sngStrike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PKR 20,900 Lumpsum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800" b="1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en-US" sz="2800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Today </a:t>
            </a:r>
            <a:r>
              <a:rPr lang="en-US" sz="2800" b="1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with 10% Discount</a:t>
            </a:r>
            <a:r>
              <a:rPr lang="en-US" sz="2800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2400" b="1" u="sng" dirty="0">
                <a:solidFill>
                  <a:srgbClr val="1374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PKR 9,900 per month | PKR 18,800/- Lumpsum </a:t>
            </a:r>
            <a:endParaRPr lang="en-US" sz="3200" b="1" dirty="0">
              <a:solidFill>
                <a:srgbClr val="1374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400" b="1" dirty="0">
              <a:solidFill>
                <a:srgbClr val="F86E2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Hurry Up! Exclusive Offer Ends </a:t>
            </a: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Tuesday 14-January-25 | 3:00 P.M</a:t>
            </a:r>
            <a:endParaRPr lang="en-US" sz="2600"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63462-AE7B-F402-8D28-8A50305073A0}"/>
              </a:ext>
            </a:extLst>
          </p:cNvPr>
          <p:cNvSpPr txBox="1"/>
          <p:nvPr/>
        </p:nvSpPr>
        <p:spPr>
          <a:xfrm rot="10800000" flipV="1">
            <a:off x="7937" y="-22087"/>
            <a:ext cx="11156914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Take Admission and </a:t>
            </a:r>
            <a:r>
              <a:rPr lang="en-US" sz="4000" b="1" u="sng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Upskill Yourself in 2025 </a:t>
            </a:r>
            <a:r>
              <a:rPr lang="en-US" sz="4000" b="1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with: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E786362-E2D0-E892-09BF-68BF6B07E488}"/>
              </a:ext>
            </a:extLst>
          </p:cNvPr>
          <p:cNvSpPr txBox="1">
            <a:spLocks/>
          </p:cNvSpPr>
          <p:nvPr/>
        </p:nvSpPr>
        <p:spPr>
          <a:xfrm>
            <a:off x="76200" y="1371600"/>
            <a:ext cx="10742612" cy="1635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You Will Get:</a:t>
            </a:r>
          </a:p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case study-based teaching to integrate actual scenarios</a:t>
            </a:r>
          </a:p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LMS Recording Access for Lifetime</a:t>
            </a:r>
          </a:p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WhatsApp community support for Lifetime</a:t>
            </a:r>
          </a:p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Recognized Government Trade Testing Board - Certificate of Completion                                      upon submission of final project</a:t>
            </a:r>
          </a:p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Admission Form Link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https://youexceltraining.com/Registration-Form/Advanced-MS-Excel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5-Point Star 1"/>
          <p:cNvSpPr/>
          <p:nvPr/>
        </p:nvSpPr>
        <p:spPr>
          <a:xfrm>
            <a:off x="8151812" y="609600"/>
            <a:ext cx="3200400" cy="2286000"/>
          </a:xfrm>
          <a:prstGeom prst="star5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Bonus:</a:t>
            </a:r>
          </a:p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Hours Extra!!!</a:t>
            </a:r>
          </a:p>
        </p:txBody>
      </p:sp>
    </p:spTree>
    <p:extLst>
      <p:ext uri="{BB962C8B-B14F-4D97-AF65-F5344CB8AC3E}">
        <p14:creationId xmlns:p14="http://schemas.microsoft.com/office/powerpoint/2010/main" val="31796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381000"/>
            <a:ext cx="8648546" cy="572565"/>
          </a:xfrm>
          <a:prstGeom prst="rect">
            <a:avLst/>
          </a:prstGeom>
          <a:solidFill>
            <a:srgbClr val="FFC00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wrap="square">
            <a:spAutoFit/>
          </a:bodyPr>
          <a:lstStyle>
            <a:defPPr>
              <a:defRPr lang="en-US"/>
            </a:defPPr>
            <a:lvl1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600" b="1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To Invest in Your Skills: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AEDD89-62A0-478D-B7AE-B1C278E0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A2A77-62FF-B0DA-F869-4298B452CBDB}"/>
              </a:ext>
            </a:extLst>
          </p:cNvPr>
          <p:cNvSpPr txBox="1"/>
          <p:nvPr/>
        </p:nvSpPr>
        <p:spPr>
          <a:xfrm>
            <a:off x="150812" y="1143000"/>
            <a:ext cx="11430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Admission Form Link</a:t>
            </a:r>
            <a:r>
              <a:rPr lang="en-US" sz="2800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https://youexceltraining.com/Registration-Form/Advanced-MS-Excel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600" b="1" dirty="0">
              <a:solidFill>
                <a:schemeClr val="bg1"/>
              </a:solidFill>
              <a:latin typeface="Gill Sans MT (Body)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Mode of Payment </a:t>
            </a:r>
            <a:r>
              <a:rPr lang="en-US" sz="2600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(Bank Details shared upon request):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Online Transfer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Direct Deposits in Bank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Gill Sans MT (Body)"/>
                <a:ea typeface="Tahoma" panose="020B0604030504040204" pitchFamily="34" charset="0"/>
                <a:cs typeface="Tahoma" panose="020B0604030504040204" pitchFamily="34" charset="0"/>
              </a:rPr>
              <a:t>Jazz Cash Registered Account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0FEA6-BAEF-4156-B635-E84ECE54229F}"/>
              </a:ext>
            </a:extLst>
          </p:cNvPr>
          <p:cNvSpPr txBox="1"/>
          <p:nvPr/>
        </p:nvSpPr>
        <p:spPr>
          <a:xfrm>
            <a:off x="379412" y="304800"/>
            <a:ext cx="9677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Glance of Professional MS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FFECC-AE45-4C42-BC46-6FBA94EE4383}"/>
              </a:ext>
            </a:extLst>
          </p:cNvPr>
          <p:cNvSpPr txBox="1"/>
          <p:nvPr/>
        </p:nvSpPr>
        <p:spPr>
          <a:xfrm>
            <a:off x="531812" y="1066800"/>
            <a:ext cx="108965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Excel-based BI tools empower users to view their data in dashboards and reports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Pulling data from multiple sources in real-time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it with others</a:t>
            </a:r>
          </a:p>
        </p:txBody>
      </p:sp>
    </p:spTree>
    <p:extLst>
      <p:ext uri="{BB962C8B-B14F-4D97-AF65-F5344CB8AC3E}">
        <p14:creationId xmlns:p14="http://schemas.microsoft.com/office/powerpoint/2010/main" val="39301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3A505-0995-4F96-8C23-85C128F5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7" y="-609600"/>
            <a:ext cx="1186753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751C2-FA72-4A8A-AA30-4AD4989B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12" y="5867400"/>
            <a:ext cx="123759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9431" cy="685328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4" name="TextBox 3"/>
          <p:cNvSpPr txBox="1"/>
          <p:nvPr/>
        </p:nvSpPr>
        <p:spPr>
          <a:xfrm>
            <a:off x="3537014" y="289466"/>
            <a:ext cx="510540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600" b="1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1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97" y="5212140"/>
            <a:ext cx="12171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503-506, Al Samad Tower, Block 13-B, Main University Road, Gulshan-e-Iqbal, Karachi, Pakistan.</a:t>
            </a:r>
          </a:p>
          <a:p>
            <a:pPr marL="0" lvl="1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www.youexceltraining.com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Cell/WhatsApp: 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+92-331-3016699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Landline: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+92-21-34982347-8</a:t>
            </a:r>
          </a:p>
        </p:txBody>
      </p:sp>
    </p:spTree>
    <p:extLst>
      <p:ext uri="{BB962C8B-B14F-4D97-AF65-F5344CB8AC3E}">
        <p14:creationId xmlns:p14="http://schemas.microsoft.com/office/powerpoint/2010/main" val="41959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658B5-B115-4D05-8D6A-2E63ABB213C5}"/>
              </a:ext>
            </a:extLst>
          </p:cNvPr>
          <p:cNvSpPr/>
          <p:nvPr/>
        </p:nvSpPr>
        <p:spPr>
          <a:xfrm>
            <a:off x="531812" y="1066800"/>
            <a:ext cx="107442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Analysis: The #1 use for Microsoft Excel in the workplace is to do business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Management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Managing Operations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Reporting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Administration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Strategic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Managing </a:t>
            </a:r>
            <a:r>
              <a:rPr lang="en-US" sz="2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Programmes</a:t>
            </a:r>
            <a:endParaRPr lang="en-US" sz="2300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0A729-D0DD-47D0-B9BD-94F639516F0D}"/>
              </a:ext>
            </a:extLst>
          </p:cNvPr>
          <p:cNvSpPr txBox="1"/>
          <p:nvPr/>
        </p:nvSpPr>
        <p:spPr>
          <a:xfrm>
            <a:off x="379412" y="312747"/>
            <a:ext cx="7696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Learn MS Excel</a:t>
            </a:r>
          </a:p>
        </p:txBody>
      </p:sp>
    </p:spTree>
    <p:extLst>
      <p:ext uri="{BB962C8B-B14F-4D97-AF65-F5344CB8AC3E}">
        <p14:creationId xmlns:p14="http://schemas.microsoft.com/office/powerpoint/2010/main" val="35111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658B5-B115-4D05-8D6A-2E63ABB213C5}"/>
              </a:ext>
            </a:extLst>
          </p:cNvPr>
          <p:cNvSpPr/>
          <p:nvPr/>
        </p:nvSpPr>
        <p:spPr>
          <a:xfrm>
            <a:off x="379412" y="1038523"/>
            <a:ext cx="107442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Spreadsheet Organization: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Create, manage, and organize data in rows and columns efficiently.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Formulas and Functions: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built-in formulas to automate data calculation for reporting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Tools: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Sort, filter, and analyze data with tools like PivotTables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0A729-D0DD-47D0-B9BD-94F639516F0D}"/>
              </a:ext>
            </a:extLst>
          </p:cNvPr>
          <p:cNvSpPr txBox="1"/>
          <p:nvPr/>
        </p:nvSpPr>
        <p:spPr>
          <a:xfrm>
            <a:off x="379412" y="76200"/>
            <a:ext cx="10896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Salient Features of MS Excel</a:t>
            </a:r>
          </a:p>
        </p:txBody>
      </p:sp>
    </p:spTree>
    <p:extLst>
      <p:ext uri="{BB962C8B-B14F-4D97-AF65-F5344CB8AC3E}">
        <p14:creationId xmlns:p14="http://schemas.microsoft.com/office/powerpoint/2010/main" val="2707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658B5-B115-4D05-8D6A-2E63ABB213C5}"/>
              </a:ext>
            </a:extLst>
          </p:cNvPr>
          <p:cNvSpPr/>
          <p:nvPr/>
        </p:nvSpPr>
        <p:spPr>
          <a:xfrm>
            <a:off x="379412" y="1065580"/>
            <a:ext cx="107442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Visualize data patterns and trends by creating various charts, graphs and Dashboards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Pivot: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Excel's Power Pivot enables users to create data models, perform complex data analysis, and manage larger datasets more efficiently</a:t>
            </a:r>
            <a:endParaRPr lang="en-US" sz="23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Query: </a:t>
            </a: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discover, connect, and transform data from various sources for analysis and reporting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4B3FB-72D6-147B-7EA8-0C568C403EC2}"/>
              </a:ext>
            </a:extLst>
          </p:cNvPr>
          <p:cNvSpPr txBox="1"/>
          <p:nvPr/>
        </p:nvSpPr>
        <p:spPr>
          <a:xfrm>
            <a:off x="379412" y="76200"/>
            <a:ext cx="10896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Salient Features of MS Excel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6E402-18C7-8825-0F8F-40EFC09B1645}"/>
              </a:ext>
            </a:extLst>
          </p:cNvPr>
          <p:cNvSpPr txBox="1"/>
          <p:nvPr/>
        </p:nvSpPr>
        <p:spPr>
          <a:xfrm>
            <a:off x="531812" y="4354324"/>
            <a:ext cx="11582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Difficulty Level: Intermediate to Advanced</a:t>
            </a:r>
          </a:p>
          <a:p>
            <a:endParaRPr lang="en-US" sz="23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Audience: 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and Marketing Analysis,</a:t>
            </a:r>
            <a:r>
              <a:rPr lang="en-US" sz="23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Analysts, Finance &amp; Accounts, Data Analysts and Data Scientists, Project Managers, Operations and Logistics Manager, HR Professionals, IT Professionals</a:t>
            </a:r>
          </a:p>
        </p:txBody>
      </p:sp>
    </p:spTree>
    <p:extLst>
      <p:ext uri="{BB962C8B-B14F-4D97-AF65-F5344CB8AC3E}">
        <p14:creationId xmlns:p14="http://schemas.microsoft.com/office/powerpoint/2010/main" val="4145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7876FA-4904-42A5-8245-619B362015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96000"/>
            <a:ext cx="1233407" cy="76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663AE8-FC74-4B13-AACB-8BC1EDD98235}"/>
              </a:ext>
            </a:extLst>
          </p:cNvPr>
          <p:cNvSpPr/>
          <p:nvPr/>
        </p:nvSpPr>
        <p:spPr>
          <a:xfrm>
            <a:off x="455612" y="40596"/>
            <a:ext cx="5551520" cy="950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642B4-C389-9C1B-37E2-09E32650F781}"/>
              </a:ext>
            </a:extLst>
          </p:cNvPr>
          <p:cNvSpPr/>
          <p:nvPr/>
        </p:nvSpPr>
        <p:spPr>
          <a:xfrm>
            <a:off x="455612" y="1447800"/>
            <a:ext cx="107442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Leverage tools and functions to format and prepare data in MS Excel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 data from various sources by using Power Query in MS Excel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 data by highlighting trends using Pivot Tables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Data Security features to protect and distribute MS Excel ﬁles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user-friendly automated Dashboards with interactive features, time-based analysis and customizable views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Leverage Copilot to generate automated insights, simplify complex data analysis, and create interactive visualizations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30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Title">
            <a:extLst>
              <a:ext uri="{FF2B5EF4-FFF2-40B4-BE49-F238E27FC236}">
                <a16:creationId xmlns:a16="http://schemas.microsoft.com/office/drawing/2014/main" id="{6645D778-342B-4858-AA73-1A0DD80E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</p:spPr>
        <p:txBody>
          <a:bodyPr>
            <a:noAutofit/>
          </a:bodyPr>
          <a:lstStyle/>
          <a:p>
            <a:r>
              <a:rPr lang="en-ZA" sz="4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Outline in Snapshot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4DB4F-7DEF-46B5-A00F-0EED6CD24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6019800"/>
            <a:ext cx="1233407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7363EA-3C84-B97E-E62F-9598C215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938787"/>
            <a:ext cx="8924310" cy="58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23021</TotalTime>
  <Words>1357</Words>
  <Application>Microsoft Office PowerPoint</Application>
  <PresentationFormat>Custom</PresentationFormat>
  <Paragraphs>194</Paragraphs>
  <Slides>41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Corbel</vt:lpstr>
      <vt:lpstr>Gill Sans MT (Body)</vt:lpstr>
      <vt:lpstr>Tahoma</vt:lpstr>
      <vt:lpstr>Wingdings</vt:lpstr>
      <vt:lpstr>Digital Blue Tunnel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Outline in Snapshot</vt:lpstr>
      <vt:lpstr>Program Outline by Sub-Modules</vt:lpstr>
      <vt:lpstr>Program Outline by Sub-Modules</vt:lpstr>
      <vt:lpstr>Program Outline by Sub-Modules</vt:lpstr>
      <vt:lpstr>Program Outline by Sub-Modules</vt:lpstr>
      <vt:lpstr>Program Outline by Sub-Modules</vt:lpstr>
      <vt:lpstr>PowerPoint Presentation</vt:lpstr>
      <vt:lpstr>Demonstration of Advanced Tips &amp; Tricks</vt:lpstr>
      <vt:lpstr>Recent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Farhan Qazi</dc:creator>
  <cp:lastModifiedBy>Farhan Qazi</cp:lastModifiedBy>
  <cp:revision>774</cp:revision>
  <dcterms:created xsi:type="dcterms:W3CDTF">2019-10-04T10:37:51Z</dcterms:created>
  <dcterms:modified xsi:type="dcterms:W3CDTF">2025-01-12T06:11:11Z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defa4170-0d19-0005-0004-bc88714345d2_Enabled">
    <vt:lpwstr>true</vt:lpwstr>
  </property>
  <property fmtid="{D5CDD505-2E9C-101B-9397-08002B2CF9AE}" pid="9" name="MSIP_Label_defa4170-0d19-0005-0004-bc88714345d2_SetDate">
    <vt:lpwstr>2024-02-19T05:06:14Z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iteId">
    <vt:lpwstr>6e917e41-fbc0-4256-80a7-f8479d64f44f</vt:lpwstr>
  </property>
  <property fmtid="{D5CDD505-2E9C-101B-9397-08002B2CF9AE}" pid="13" name="MSIP_Label_defa4170-0d19-0005-0004-bc88714345d2_ActionId">
    <vt:lpwstr>6475f104-30e4-4478-9445-d2f9f3fd3e0d</vt:lpwstr>
  </property>
  <property fmtid="{D5CDD505-2E9C-101B-9397-08002B2CF9AE}" pid="14" name="MSIP_Label_defa4170-0d19-0005-0004-bc88714345d2_ContentBits">
    <vt:lpwstr>0</vt:lpwstr>
  </property>
</Properties>
</file>